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9" r:id="rId1"/>
  </p:sldMasterIdLst>
  <p:sldIdLst>
    <p:sldId id="256" r:id="rId2"/>
    <p:sldId id="260" r:id="rId3"/>
    <p:sldId id="257" r:id="rId4"/>
    <p:sldId id="262" r:id="rId5"/>
    <p:sldId id="258" r:id="rId6"/>
    <p:sldId id="261" r:id="rId7"/>
    <p:sldId id="259" r:id="rId8"/>
    <p:sldId id="264" r:id="rId9"/>
    <p:sldId id="265" r:id="rId10"/>
    <p:sldId id="266"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2" d="100"/>
          <a:sy n="72" d="100"/>
        </p:scale>
        <p:origin x="65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A59B06-AFEC-41E1-B3CE-DD944D53E696}"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9180BB19-A0BB-492E-8525-EE574B489FC9}">
      <dgm:prSet/>
      <dgm:spPr/>
      <dgm:t>
        <a:bodyPr/>
        <a:lstStyle/>
        <a:p>
          <a:r>
            <a:rPr lang="en-GB"/>
            <a:t>The gunshot sound effect, is altered to produce a simple echo. The echo makes use of a low pass filter, a delay, and attenuation.</a:t>
          </a:r>
          <a:endParaRPr lang="en-US"/>
        </a:p>
      </dgm:t>
    </dgm:pt>
    <dgm:pt modelId="{3B474B74-1A6C-4931-BF4B-0EF8D0F6CB4E}" type="parTrans" cxnId="{BA02AAA9-6D6F-4D66-816F-E808185712F3}">
      <dgm:prSet/>
      <dgm:spPr/>
      <dgm:t>
        <a:bodyPr/>
        <a:lstStyle/>
        <a:p>
          <a:endParaRPr lang="en-US"/>
        </a:p>
      </dgm:t>
    </dgm:pt>
    <dgm:pt modelId="{1000D23A-94F1-4B46-A9A6-0E1A0B5B508D}" type="sibTrans" cxnId="{BA02AAA9-6D6F-4D66-816F-E808185712F3}">
      <dgm:prSet/>
      <dgm:spPr/>
      <dgm:t>
        <a:bodyPr/>
        <a:lstStyle/>
        <a:p>
          <a:endParaRPr lang="en-US"/>
        </a:p>
      </dgm:t>
    </dgm:pt>
    <dgm:pt modelId="{7851F78D-F426-4401-BA06-0E69850EEE22}">
      <dgm:prSet/>
      <dgm:spPr/>
      <dgm:t>
        <a:bodyPr/>
        <a:lstStyle/>
        <a:p>
          <a:r>
            <a:rPr lang="en-GB"/>
            <a:t>Mixing is used to combine the three components of the synthesised harmonica.</a:t>
          </a:r>
          <a:endParaRPr lang="en-US"/>
        </a:p>
      </dgm:t>
    </dgm:pt>
    <dgm:pt modelId="{77DF688F-743C-4037-A6D9-AAE7660826F5}" type="parTrans" cxnId="{525059DA-8486-4B02-B12A-9D01FF0C3A8C}">
      <dgm:prSet/>
      <dgm:spPr/>
      <dgm:t>
        <a:bodyPr/>
        <a:lstStyle/>
        <a:p>
          <a:endParaRPr lang="en-US"/>
        </a:p>
      </dgm:t>
    </dgm:pt>
    <dgm:pt modelId="{454C0CB6-DA34-4ADE-8B6B-616983DDFB22}" type="sibTrans" cxnId="{525059DA-8486-4B02-B12A-9D01FF0C3A8C}">
      <dgm:prSet/>
      <dgm:spPr/>
      <dgm:t>
        <a:bodyPr/>
        <a:lstStyle/>
        <a:p>
          <a:endParaRPr lang="en-US"/>
        </a:p>
      </dgm:t>
    </dgm:pt>
    <dgm:pt modelId="{E0D5C920-5FD4-4816-977F-F991F45EB3D9}">
      <dgm:prSet/>
      <dgm:spPr/>
      <dgm:t>
        <a:bodyPr/>
        <a:lstStyle/>
        <a:p>
          <a:r>
            <a:rPr lang="en-GB"/>
            <a:t>Additionally, all synthesised audio, makes use of an envelope to have greater control of each synthesised tone.</a:t>
          </a:r>
          <a:endParaRPr lang="en-US"/>
        </a:p>
      </dgm:t>
    </dgm:pt>
    <dgm:pt modelId="{105E5194-3998-4E66-8CC6-8342B9936F48}" type="parTrans" cxnId="{B54D5409-9679-426F-A348-A5D54A134A30}">
      <dgm:prSet/>
      <dgm:spPr/>
      <dgm:t>
        <a:bodyPr/>
        <a:lstStyle/>
        <a:p>
          <a:endParaRPr lang="en-US"/>
        </a:p>
      </dgm:t>
    </dgm:pt>
    <dgm:pt modelId="{C0F79840-8439-4E59-B6C2-85EF934F2A87}" type="sibTrans" cxnId="{B54D5409-9679-426F-A348-A5D54A134A30}">
      <dgm:prSet/>
      <dgm:spPr/>
      <dgm:t>
        <a:bodyPr/>
        <a:lstStyle/>
        <a:p>
          <a:endParaRPr lang="en-US"/>
        </a:p>
      </dgm:t>
    </dgm:pt>
    <dgm:pt modelId="{6DD92A2D-0FC8-464F-82D6-17BD09760747}" type="pres">
      <dgm:prSet presAssocID="{ACA59B06-AFEC-41E1-B3CE-DD944D53E696}" presName="vert0" presStyleCnt="0">
        <dgm:presLayoutVars>
          <dgm:dir/>
          <dgm:animOne val="branch"/>
          <dgm:animLvl val="lvl"/>
        </dgm:presLayoutVars>
      </dgm:prSet>
      <dgm:spPr/>
    </dgm:pt>
    <dgm:pt modelId="{6CE0C8C4-465D-4DE4-BA37-52013A6EF649}" type="pres">
      <dgm:prSet presAssocID="{9180BB19-A0BB-492E-8525-EE574B489FC9}" presName="thickLine" presStyleLbl="alignNode1" presStyleIdx="0" presStyleCnt="3"/>
      <dgm:spPr/>
    </dgm:pt>
    <dgm:pt modelId="{E35794D9-B1E8-4F39-AE95-9277846293DF}" type="pres">
      <dgm:prSet presAssocID="{9180BB19-A0BB-492E-8525-EE574B489FC9}" presName="horz1" presStyleCnt="0"/>
      <dgm:spPr/>
    </dgm:pt>
    <dgm:pt modelId="{565AFE25-D4B2-4EB3-9385-14E65729DBAA}" type="pres">
      <dgm:prSet presAssocID="{9180BB19-A0BB-492E-8525-EE574B489FC9}" presName="tx1" presStyleLbl="revTx" presStyleIdx="0" presStyleCnt="3"/>
      <dgm:spPr/>
    </dgm:pt>
    <dgm:pt modelId="{9115200D-3566-4D60-8B01-2CBD0959DC87}" type="pres">
      <dgm:prSet presAssocID="{9180BB19-A0BB-492E-8525-EE574B489FC9}" presName="vert1" presStyleCnt="0"/>
      <dgm:spPr/>
    </dgm:pt>
    <dgm:pt modelId="{FD550DE3-3FC4-4EB0-AEC5-18FBC990432E}" type="pres">
      <dgm:prSet presAssocID="{7851F78D-F426-4401-BA06-0E69850EEE22}" presName="thickLine" presStyleLbl="alignNode1" presStyleIdx="1" presStyleCnt="3"/>
      <dgm:spPr/>
    </dgm:pt>
    <dgm:pt modelId="{78238A92-AA80-4DF1-B408-F0A3EEE23FC7}" type="pres">
      <dgm:prSet presAssocID="{7851F78D-F426-4401-BA06-0E69850EEE22}" presName="horz1" presStyleCnt="0"/>
      <dgm:spPr/>
    </dgm:pt>
    <dgm:pt modelId="{D8B0AF99-0F54-4EB5-9141-1ED1A9A41ECD}" type="pres">
      <dgm:prSet presAssocID="{7851F78D-F426-4401-BA06-0E69850EEE22}" presName="tx1" presStyleLbl="revTx" presStyleIdx="1" presStyleCnt="3"/>
      <dgm:spPr/>
    </dgm:pt>
    <dgm:pt modelId="{BC0D4F47-80A8-4CAC-92FA-D62F41F64FD7}" type="pres">
      <dgm:prSet presAssocID="{7851F78D-F426-4401-BA06-0E69850EEE22}" presName="vert1" presStyleCnt="0"/>
      <dgm:spPr/>
    </dgm:pt>
    <dgm:pt modelId="{AAEE37A2-B9EC-486A-B8B8-937CC326CD23}" type="pres">
      <dgm:prSet presAssocID="{E0D5C920-5FD4-4816-977F-F991F45EB3D9}" presName="thickLine" presStyleLbl="alignNode1" presStyleIdx="2" presStyleCnt="3"/>
      <dgm:spPr/>
    </dgm:pt>
    <dgm:pt modelId="{208A0C74-9134-401F-8BB4-1444427A46FC}" type="pres">
      <dgm:prSet presAssocID="{E0D5C920-5FD4-4816-977F-F991F45EB3D9}" presName="horz1" presStyleCnt="0"/>
      <dgm:spPr/>
    </dgm:pt>
    <dgm:pt modelId="{B7882388-6ABE-449C-B733-D9E886508057}" type="pres">
      <dgm:prSet presAssocID="{E0D5C920-5FD4-4816-977F-F991F45EB3D9}" presName="tx1" presStyleLbl="revTx" presStyleIdx="2" presStyleCnt="3"/>
      <dgm:spPr/>
    </dgm:pt>
    <dgm:pt modelId="{FDFB484D-3027-4DB2-9CF8-B22B025AF216}" type="pres">
      <dgm:prSet presAssocID="{E0D5C920-5FD4-4816-977F-F991F45EB3D9}" presName="vert1" presStyleCnt="0"/>
      <dgm:spPr/>
    </dgm:pt>
  </dgm:ptLst>
  <dgm:cxnLst>
    <dgm:cxn modelId="{DA010101-D14C-46CC-A7FA-2E9786D89744}" type="presOf" srcId="{E0D5C920-5FD4-4816-977F-F991F45EB3D9}" destId="{B7882388-6ABE-449C-B733-D9E886508057}" srcOrd="0" destOrd="0" presId="urn:microsoft.com/office/officeart/2008/layout/LinedList"/>
    <dgm:cxn modelId="{B54D5409-9679-426F-A348-A5D54A134A30}" srcId="{ACA59B06-AFEC-41E1-B3CE-DD944D53E696}" destId="{E0D5C920-5FD4-4816-977F-F991F45EB3D9}" srcOrd="2" destOrd="0" parTransId="{105E5194-3998-4E66-8CC6-8342B9936F48}" sibTransId="{C0F79840-8439-4E59-B6C2-85EF934F2A87}"/>
    <dgm:cxn modelId="{D787257D-4D7D-4520-8D69-D3CC4A65A92B}" type="presOf" srcId="{9180BB19-A0BB-492E-8525-EE574B489FC9}" destId="{565AFE25-D4B2-4EB3-9385-14E65729DBAA}" srcOrd="0" destOrd="0" presId="urn:microsoft.com/office/officeart/2008/layout/LinedList"/>
    <dgm:cxn modelId="{71B3597E-8FE8-4628-9668-FAF668F9193C}" type="presOf" srcId="{ACA59B06-AFEC-41E1-B3CE-DD944D53E696}" destId="{6DD92A2D-0FC8-464F-82D6-17BD09760747}" srcOrd="0" destOrd="0" presId="urn:microsoft.com/office/officeart/2008/layout/LinedList"/>
    <dgm:cxn modelId="{342B20A3-45D7-4BEA-89AB-CE1C248FD9F7}" type="presOf" srcId="{7851F78D-F426-4401-BA06-0E69850EEE22}" destId="{D8B0AF99-0F54-4EB5-9141-1ED1A9A41ECD}" srcOrd="0" destOrd="0" presId="urn:microsoft.com/office/officeart/2008/layout/LinedList"/>
    <dgm:cxn modelId="{BA02AAA9-6D6F-4D66-816F-E808185712F3}" srcId="{ACA59B06-AFEC-41E1-B3CE-DD944D53E696}" destId="{9180BB19-A0BB-492E-8525-EE574B489FC9}" srcOrd="0" destOrd="0" parTransId="{3B474B74-1A6C-4931-BF4B-0EF8D0F6CB4E}" sibTransId="{1000D23A-94F1-4B46-A9A6-0E1A0B5B508D}"/>
    <dgm:cxn modelId="{525059DA-8486-4B02-B12A-9D01FF0C3A8C}" srcId="{ACA59B06-AFEC-41E1-B3CE-DD944D53E696}" destId="{7851F78D-F426-4401-BA06-0E69850EEE22}" srcOrd="1" destOrd="0" parTransId="{77DF688F-743C-4037-A6D9-AAE7660826F5}" sibTransId="{454C0CB6-DA34-4ADE-8B6B-616983DDFB22}"/>
    <dgm:cxn modelId="{53E56F56-696F-4080-A11B-AC7629D38445}" type="presParOf" srcId="{6DD92A2D-0FC8-464F-82D6-17BD09760747}" destId="{6CE0C8C4-465D-4DE4-BA37-52013A6EF649}" srcOrd="0" destOrd="0" presId="urn:microsoft.com/office/officeart/2008/layout/LinedList"/>
    <dgm:cxn modelId="{3DB7D1B7-2596-4AA9-9A9A-3323E81636CD}" type="presParOf" srcId="{6DD92A2D-0FC8-464F-82D6-17BD09760747}" destId="{E35794D9-B1E8-4F39-AE95-9277846293DF}" srcOrd="1" destOrd="0" presId="urn:microsoft.com/office/officeart/2008/layout/LinedList"/>
    <dgm:cxn modelId="{87E0069C-257E-49E3-A69F-F10CD87E4DDF}" type="presParOf" srcId="{E35794D9-B1E8-4F39-AE95-9277846293DF}" destId="{565AFE25-D4B2-4EB3-9385-14E65729DBAA}" srcOrd="0" destOrd="0" presId="urn:microsoft.com/office/officeart/2008/layout/LinedList"/>
    <dgm:cxn modelId="{B870749E-75C5-4513-9383-3AC1EED96875}" type="presParOf" srcId="{E35794D9-B1E8-4F39-AE95-9277846293DF}" destId="{9115200D-3566-4D60-8B01-2CBD0959DC87}" srcOrd="1" destOrd="0" presId="urn:microsoft.com/office/officeart/2008/layout/LinedList"/>
    <dgm:cxn modelId="{E6A719DB-9642-4EAA-87B5-5CD7A04AC0DF}" type="presParOf" srcId="{6DD92A2D-0FC8-464F-82D6-17BD09760747}" destId="{FD550DE3-3FC4-4EB0-AEC5-18FBC990432E}" srcOrd="2" destOrd="0" presId="urn:microsoft.com/office/officeart/2008/layout/LinedList"/>
    <dgm:cxn modelId="{A4F0F953-9C33-49B8-97A5-66234A3E1F53}" type="presParOf" srcId="{6DD92A2D-0FC8-464F-82D6-17BD09760747}" destId="{78238A92-AA80-4DF1-B408-F0A3EEE23FC7}" srcOrd="3" destOrd="0" presId="urn:microsoft.com/office/officeart/2008/layout/LinedList"/>
    <dgm:cxn modelId="{313010F4-5769-4CCB-89FE-BA481B3DF2C2}" type="presParOf" srcId="{78238A92-AA80-4DF1-B408-F0A3EEE23FC7}" destId="{D8B0AF99-0F54-4EB5-9141-1ED1A9A41ECD}" srcOrd="0" destOrd="0" presId="urn:microsoft.com/office/officeart/2008/layout/LinedList"/>
    <dgm:cxn modelId="{E0C8F9BD-FA61-4B98-8561-1AD25969558A}" type="presParOf" srcId="{78238A92-AA80-4DF1-B408-F0A3EEE23FC7}" destId="{BC0D4F47-80A8-4CAC-92FA-D62F41F64FD7}" srcOrd="1" destOrd="0" presId="urn:microsoft.com/office/officeart/2008/layout/LinedList"/>
    <dgm:cxn modelId="{8C6A6194-B7FF-4B02-99C8-5BDF0DED1CB7}" type="presParOf" srcId="{6DD92A2D-0FC8-464F-82D6-17BD09760747}" destId="{AAEE37A2-B9EC-486A-B8B8-937CC326CD23}" srcOrd="4" destOrd="0" presId="urn:microsoft.com/office/officeart/2008/layout/LinedList"/>
    <dgm:cxn modelId="{02E82C65-8A64-4010-AD35-66AB87FB6838}" type="presParOf" srcId="{6DD92A2D-0FC8-464F-82D6-17BD09760747}" destId="{208A0C74-9134-401F-8BB4-1444427A46FC}" srcOrd="5" destOrd="0" presId="urn:microsoft.com/office/officeart/2008/layout/LinedList"/>
    <dgm:cxn modelId="{BD65221B-9B84-42A7-9FE3-50AA9411ABBD}" type="presParOf" srcId="{208A0C74-9134-401F-8BB4-1444427A46FC}" destId="{B7882388-6ABE-449C-B733-D9E886508057}" srcOrd="0" destOrd="0" presId="urn:microsoft.com/office/officeart/2008/layout/LinedList"/>
    <dgm:cxn modelId="{6CF4D71F-A2D7-4B96-9EC2-99823AC1460D}" type="presParOf" srcId="{208A0C74-9134-401F-8BB4-1444427A46FC}" destId="{FDFB484D-3027-4DB2-9CF8-B22B025AF21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E0C8C4-465D-4DE4-BA37-52013A6EF649}">
      <dsp:nvSpPr>
        <dsp:cNvPr id="0" name=""/>
        <dsp:cNvSpPr/>
      </dsp:nvSpPr>
      <dsp:spPr>
        <a:xfrm>
          <a:off x="0" y="2484"/>
          <a:ext cx="6403994"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65AFE25-D4B2-4EB3-9385-14E65729DBAA}">
      <dsp:nvSpPr>
        <dsp:cNvPr id="0" name=""/>
        <dsp:cNvSpPr/>
      </dsp:nvSpPr>
      <dsp:spPr>
        <a:xfrm>
          <a:off x="0" y="2484"/>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The gunshot sound effect, is altered to produce a simple echo. The echo makes use of a low pass filter, a delay, and attenuation.</a:t>
          </a:r>
          <a:endParaRPr lang="en-US" sz="2600" kern="1200"/>
        </a:p>
      </dsp:txBody>
      <dsp:txXfrm>
        <a:off x="0" y="2484"/>
        <a:ext cx="6403994" cy="1694146"/>
      </dsp:txXfrm>
    </dsp:sp>
    <dsp:sp modelId="{FD550DE3-3FC4-4EB0-AEC5-18FBC990432E}">
      <dsp:nvSpPr>
        <dsp:cNvPr id="0" name=""/>
        <dsp:cNvSpPr/>
      </dsp:nvSpPr>
      <dsp:spPr>
        <a:xfrm>
          <a:off x="0" y="1696631"/>
          <a:ext cx="6403994" cy="0"/>
        </a:xfrm>
        <a:prstGeom prst="line">
          <a:avLst/>
        </a:prstGeom>
        <a:gradFill rotWithShape="0">
          <a:gsLst>
            <a:gs pos="0">
              <a:schemeClr val="accent2">
                <a:hueOff val="574745"/>
                <a:satOff val="-9386"/>
                <a:lumOff val="588"/>
                <a:alphaOff val="0"/>
                <a:tint val="96000"/>
                <a:satMod val="100000"/>
                <a:lumMod val="104000"/>
              </a:schemeClr>
            </a:gs>
            <a:gs pos="78000">
              <a:schemeClr val="accent2">
                <a:hueOff val="574745"/>
                <a:satOff val="-9386"/>
                <a:lumOff val="588"/>
                <a:alphaOff val="0"/>
                <a:shade val="100000"/>
                <a:satMod val="110000"/>
                <a:lumMod val="100000"/>
              </a:schemeClr>
            </a:gs>
          </a:gsLst>
          <a:lin ang="5400000" scaled="0"/>
        </a:gradFill>
        <a:ln w="9525" cap="flat" cmpd="sng" algn="ctr">
          <a:solidFill>
            <a:schemeClr val="accent2">
              <a:hueOff val="574745"/>
              <a:satOff val="-9386"/>
              <a:lumOff val="588"/>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D8B0AF99-0F54-4EB5-9141-1ED1A9A41ECD}">
      <dsp:nvSpPr>
        <dsp:cNvPr id="0" name=""/>
        <dsp:cNvSpPr/>
      </dsp:nvSpPr>
      <dsp:spPr>
        <a:xfrm>
          <a:off x="0" y="1696631"/>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Mixing is used to combine the three components of the synthesised harmonica.</a:t>
          </a:r>
          <a:endParaRPr lang="en-US" sz="2600" kern="1200"/>
        </a:p>
      </dsp:txBody>
      <dsp:txXfrm>
        <a:off x="0" y="1696631"/>
        <a:ext cx="6403994" cy="1694146"/>
      </dsp:txXfrm>
    </dsp:sp>
    <dsp:sp modelId="{AAEE37A2-B9EC-486A-B8B8-937CC326CD23}">
      <dsp:nvSpPr>
        <dsp:cNvPr id="0" name=""/>
        <dsp:cNvSpPr/>
      </dsp:nvSpPr>
      <dsp:spPr>
        <a:xfrm>
          <a:off x="0" y="3390777"/>
          <a:ext cx="6403994" cy="0"/>
        </a:xfrm>
        <a:prstGeom prst="line">
          <a:avLst/>
        </a:prstGeom>
        <a:gradFill rotWithShape="0">
          <a:gsLst>
            <a:gs pos="0">
              <a:schemeClr val="accent2">
                <a:hueOff val="1149490"/>
                <a:satOff val="-18772"/>
                <a:lumOff val="1176"/>
                <a:alphaOff val="0"/>
                <a:tint val="96000"/>
                <a:satMod val="100000"/>
                <a:lumMod val="104000"/>
              </a:schemeClr>
            </a:gs>
            <a:gs pos="78000">
              <a:schemeClr val="accent2">
                <a:hueOff val="1149490"/>
                <a:satOff val="-18772"/>
                <a:lumOff val="1176"/>
                <a:alphaOff val="0"/>
                <a:shade val="100000"/>
                <a:satMod val="110000"/>
                <a:lumMod val="100000"/>
              </a:schemeClr>
            </a:gs>
          </a:gsLst>
          <a:lin ang="5400000" scaled="0"/>
        </a:gradFill>
        <a:ln w="9525" cap="flat" cmpd="sng" algn="ctr">
          <a:solidFill>
            <a:schemeClr val="accent2">
              <a:hueOff val="1149490"/>
              <a:satOff val="-18772"/>
              <a:lumOff val="1176"/>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B7882388-6ABE-449C-B733-D9E886508057}">
      <dsp:nvSpPr>
        <dsp:cNvPr id="0" name=""/>
        <dsp:cNvSpPr/>
      </dsp:nvSpPr>
      <dsp:spPr>
        <a:xfrm>
          <a:off x="0" y="3390777"/>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Additionally, all synthesised audio, makes use of an envelope to have greater control of each synthesised tone.</a:t>
          </a:r>
          <a:endParaRPr lang="en-US" sz="2600" kern="1200"/>
        </a:p>
      </dsp:txBody>
      <dsp:txXfrm>
        <a:off x="0" y="3390777"/>
        <a:ext cx="6403994" cy="169414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gif>
</file>

<file path=ppt/media/image5.png>
</file>

<file path=ppt/media/image6.png>
</file>

<file path=ppt/media/image7.sv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005524A-9639-4B5B-A945-124673312F6A}" type="datetimeFigureOut">
              <a:rPr lang="en-GB" smtClean="0"/>
              <a:t>10/12/2019</a:t>
            </a:fld>
            <a:endParaRPr lang="en-GB"/>
          </a:p>
        </p:txBody>
      </p:sp>
      <p:sp>
        <p:nvSpPr>
          <p:cNvPr id="5" name="Footer Placeholder 4"/>
          <p:cNvSpPr>
            <a:spLocks noGrp="1"/>
          </p:cNvSpPr>
          <p:nvPr>
            <p:ph type="ftr" sz="quarter" idx="11"/>
          </p:nvPr>
        </p:nvSpPr>
        <p:spPr>
          <a:xfrm>
            <a:off x="1371600" y="4323845"/>
            <a:ext cx="6400800" cy="365125"/>
          </a:xfrm>
        </p:spPr>
        <p:txBody>
          <a:bodyPr/>
          <a:lstStyle/>
          <a:p>
            <a:endParaRPr lang="en-GB"/>
          </a:p>
        </p:txBody>
      </p:sp>
      <p:sp>
        <p:nvSpPr>
          <p:cNvPr id="6" name="Slide Number Placeholder 5"/>
          <p:cNvSpPr>
            <a:spLocks noGrp="1"/>
          </p:cNvSpPr>
          <p:nvPr>
            <p:ph type="sldNum" sz="quarter" idx="12"/>
          </p:nvPr>
        </p:nvSpPr>
        <p:spPr>
          <a:xfrm>
            <a:off x="8077200" y="1430866"/>
            <a:ext cx="2743200"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5871505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930693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4230025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73219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a:xfrm>
            <a:off x="685800" y="378883"/>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933538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05524A-9639-4B5B-A945-124673312F6A}" type="datetimeFigureOut">
              <a:rPr lang="en-GB" smtClean="0"/>
              <a:t>10/12/2019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8903342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05524A-9639-4B5B-A945-124673312F6A}" type="datetimeFigureOut">
              <a:rPr lang="en-GB" smtClean="0"/>
              <a:t>10/12/2019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296105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5524A-9639-4B5B-A945-124673312F6A}" type="datetimeFigureOut">
              <a:rPr lang="en-GB" smtClean="0"/>
              <a:t>10/12/2019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197523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005524A-9639-4B5B-A945-124673312F6A}" type="datetimeFigureOut">
              <a:rPr lang="en-GB" smtClean="0"/>
              <a:t>10/12/2019</a:t>
            </a:fld>
            <a:endParaRPr lang="en-GB"/>
          </a:p>
        </p:txBody>
      </p:sp>
      <p:sp>
        <p:nvSpPr>
          <p:cNvPr id="5" name="Footer Placeholder 4"/>
          <p:cNvSpPr>
            <a:spLocks noGrp="1"/>
          </p:cNvSpPr>
          <p:nvPr>
            <p:ph type="ftr" sz="quarter" idx="11"/>
          </p:nvPr>
        </p:nvSpPr>
        <p:spPr>
          <a:xfrm>
            <a:off x="685800" y="381000"/>
            <a:ext cx="6991492" cy="36512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993745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5524A-9639-4B5B-A945-124673312F6A}" type="datetimeFigureOut">
              <a:rPr lang="en-GB" smtClean="0"/>
              <a:t>10/12/2019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43985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10/12/2019</a:t>
            </a:fld>
            <a:endParaRPr lang="en-GB"/>
          </a:p>
        </p:txBody>
      </p:sp>
      <p:sp>
        <p:nvSpPr>
          <p:cNvPr id="5" name="Footer Placeholder 4"/>
          <p:cNvSpPr>
            <a:spLocks noGrp="1"/>
          </p:cNvSpPr>
          <p:nvPr>
            <p:ph type="ftr" sz="quarter" idx="11"/>
          </p:nvPr>
        </p:nvSpPr>
        <p:spPr>
          <a:xfrm>
            <a:off x="685800" y="381001"/>
            <a:ext cx="6991492" cy="36406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371485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33776731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5524A-9639-4B5B-A945-124673312F6A}" type="datetimeFigureOut">
              <a:rPr lang="en-GB" smtClean="0"/>
              <a:t>10/12/2019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15676377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05524A-9639-4B5B-A945-124673312F6A}" type="datetimeFigureOut">
              <a:rPr lang="en-GB" smtClean="0"/>
              <a:t>10/12/2019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902361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05524A-9639-4B5B-A945-124673312F6A}" type="datetimeFigureOut">
              <a:rPr lang="en-GB" smtClean="0"/>
              <a:t>10/12/2019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873727309"/>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57479945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10/12/2019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57922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005524A-9639-4B5B-A945-124673312F6A}" type="datetimeFigureOut">
              <a:rPr lang="en-GB" smtClean="0"/>
              <a:t>10/12/2019</a:t>
            </a:fld>
            <a:endParaRPr lang="en-GB"/>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567D23A-6C9B-49F4-8F05-014C91391255}" type="slidenum">
              <a:rPr lang="en-GB" smtClean="0"/>
              <a:t>‹#›</a:t>
            </a:fld>
            <a:endParaRPr lang="en-GB"/>
          </a:p>
        </p:txBody>
      </p:sp>
    </p:spTree>
    <p:extLst>
      <p:ext uri="{BB962C8B-B14F-4D97-AF65-F5344CB8AC3E}">
        <p14:creationId xmlns:p14="http://schemas.microsoft.com/office/powerpoint/2010/main" val="3414032203"/>
      </p:ext>
    </p:extLst>
  </p:cSld>
  <p:clrMap bg1="dk1" tx1="lt1" bg2="dk2" tx2="lt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 id="214748379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assetstore.unity.com/packages/audio/ambient/ambient-horror-sound-fx-free-64527" TargetMode="External"/><Relationship Id="rId7" Type="http://schemas.openxmlformats.org/officeDocument/2006/relationships/hyperlink" Target="https://github.com/SFML/SFML/wiki/Synth" TargetMode="External"/><Relationship Id="rId2" Type="http://schemas.openxmlformats.org/officeDocument/2006/relationships/hyperlink" Target="https://assetstore.unity.com/packages/audio/sound-fx/weapons/weapon-soldier-sounds-pack-29662" TargetMode="External"/><Relationship Id="rId1" Type="http://schemas.openxmlformats.org/officeDocument/2006/relationships/slideLayout" Target="../slideLayouts/slideLayout2.xml"/><Relationship Id="rId6" Type="http://schemas.openxmlformats.org/officeDocument/2006/relationships/hyperlink" Target="https://assetstore.unity.com/packages/3d/props/guns/modern-guns-handgun-129821" TargetMode="External"/><Relationship Id="rId5" Type="http://schemas.openxmlformats.org/officeDocument/2006/relationships/hyperlink" Target="https://assetstore.unity.com/packages/3d/props/tools/low-poly-survival-essentials-109444" TargetMode="External"/><Relationship Id="rId4" Type="http://schemas.openxmlformats.org/officeDocument/2006/relationships/hyperlink" Target="https://www.zapsplat.com/sound-effect-category/cav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C31D2-EC95-4275-932B-10D42AC906DD}"/>
              </a:ext>
            </a:extLst>
          </p:cNvPr>
          <p:cNvSpPr>
            <a:spLocks noGrp="1"/>
          </p:cNvSpPr>
          <p:nvPr>
            <p:ph type="ctrTitle"/>
          </p:nvPr>
        </p:nvSpPr>
        <p:spPr/>
        <p:txBody>
          <a:bodyPr/>
          <a:lstStyle/>
          <a:p>
            <a:r>
              <a:rPr lang="en-GB" dirty="0"/>
              <a:t>CMP407: Audio Programming</a:t>
            </a:r>
          </a:p>
        </p:txBody>
      </p:sp>
      <p:sp>
        <p:nvSpPr>
          <p:cNvPr id="3" name="Subtitle 2">
            <a:extLst>
              <a:ext uri="{FF2B5EF4-FFF2-40B4-BE49-F238E27FC236}">
                <a16:creationId xmlns:a16="http://schemas.microsoft.com/office/drawing/2014/main" id="{6A314A4C-EF6C-477C-B2CA-CC263E6C8B20}"/>
              </a:ext>
            </a:extLst>
          </p:cNvPr>
          <p:cNvSpPr>
            <a:spLocks noGrp="1"/>
          </p:cNvSpPr>
          <p:nvPr>
            <p:ph type="subTitle" idx="1"/>
          </p:nvPr>
        </p:nvSpPr>
        <p:spPr/>
        <p:txBody>
          <a:bodyPr>
            <a:normAutofit fontScale="92500" lnSpcReduction="10000"/>
          </a:bodyPr>
          <a:lstStyle/>
          <a:p>
            <a:r>
              <a:rPr lang="en-GB" dirty="0"/>
              <a:t>Brodie Templeton</a:t>
            </a:r>
          </a:p>
          <a:p>
            <a:r>
              <a:rPr lang="en-GB" dirty="0"/>
              <a:t>1601797</a:t>
            </a:r>
          </a:p>
        </p:txBody>
      </p:sp>
    </p:spTree>
    <p:extLst>
      <p:ext uri="{BB962C8B-B14F-4D97-AF65-F5344CB8AC3E}">
        <p14:creationId xmlns:p14="http://schemas.microsoft.com/office/powerpoint/2010/main" val="4115168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6E1D314C-1AF4-479A-AA24-6BB3148A9F7E}"/>
              </a:ext>
            </a:extLst>
          </p:cNvPr>
          <p:cNvSpPr>
            <a:spLocks noGrp="1"/>
          </p:cNvSpPr>
          <p:nvPr>
            <p:ph type="title"/>
          </p:nvPr>
        </p:nvSpPr>
        <p:spPr>
          <a:xfrm>
            <a:off x="665922" y="987287"/>
            <a:ext cx="3548269" cy="4697896"/>
          </a:xfrm>
        </p:spPr>
        <p:txBody>
          <a:bodyPr>
            <a:normAutofit/>
          </a:bodyPr>
          <a:lstStyle/>
          <a:p>
            <a:r>
              <a:rPr lang="en-GB" sz="3600"/>
              <a:t>Compressed Audio Format</a:t>
            </a:r>
          </a:p>
        </p:txBody>
      </p:sp>
      <p:sp>
        <p:nvSpPr>
          <p:cNvPr id="3" name="Content Placeholder 2">
            <a:extLst>
              <a:ext uri="{FF2B5EF4-FFF2-40B4-BE49-F238E27FC236}">
                <a16:creationId xmlns:a16="http://schemas.microsoft.com/office/drawing/2014/main" id="{25B5BB59-5B6C-42D0-BC39-8B2E8920A11E}"/>
              </a:ext>
            </a:extLst>
          </p:cNvPr>
          <p:cNvSpPr>
            <a:spLocks noGrp="1"/>
          </p:cNvSpPr>
          <p:nvPr>
            <p:ph idx="1"/>
          </p:nvPr>
        </p:nvSpPr>
        <p:spPr>
          <a:xfrm>
            <a:off x="5057825" y="987287"/>
            <a:ext cx="5755949" cy="4697895"/>
          </a:xfrm>
        </p:spPr>
        <p:txBody>
          <a:bodyPr anchor="ctr">
            <a:normAutofit lnSpcReduction="10000"/>
          </a:bodyPr>
          <a:lstStyle/>
          <a:p>
            <a:r>
              <a:rPr lang="en-GB" sz="2800" dirty="0"/>
              <a:t>All non-synthesised audio is stored as an mp3.</a:t>
            </a:r>
          </a:p>
          <a:p>
            <a:r>
              <a:rPr lang="en-GB" sz="2800" dirty="0"/>
              <a:t>This allows for a reduced file size given the number of clips and will reduce the loading time if needed to be loaded at runtime.</a:t>
            </a:r>
          </a:p>
          <a:p>
            <a:r>
              <a:rPr lang="en-GB" sz="2800" dirty="0"/>
              <a:t>Mp3 is a lossy compression format, however there is no noticeable drop in quality and is therefore sufficient to use for this application</a:t>
            </a:r>
            <a:r>
              <a:rPr lang="en-GB" sz="1800" dirty="0"/>
              <a:t>.</a:t>
            </a:r>
          </a:p>
        </p:txBody>
      </p:sp>
    </p:spTree>
    <p:extLst>
      <p:ext uri="{BB962C8B-B14F-4D97-AF65-F5344CB8AC3E}">
        <p14:creationId xmlns:p14="http://schemas.microsoft.com/office/powerpoint/2010/main" val="2377759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B5204177-EBB6-4EF4-A44F-EC879C0C4A5D}"/>
              </a:ext>
            </a:extLst>
          </p:cNvPr>
          <p:cNvSpPr>
            <a:spLocks noGrp="1"/>
          </p:cNvSpPr>
          <p:nvPr>
            <p:ph type="title"/>
          </p:nvPr>
        </p:nvSpPr>
        <p:spPr>
          <a:xfrm>
            <a:off x="683609" y="764372"/>
            <a:ext cx="3173688" cy="5216013"/>
          </a:xfrm>
        </p:spPr>
        <p:txBody>
          <a:bodyPr>
            <a:normAutofit/>
          </a:bodyPr>
          <a:lstStyle/>
          <a:p>
            <a:r>
              <a:rPr lang="en-GB" sz="3400" dirty="0"/>
              <a:t>Imported Assets</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13D16F-607F-499D-A36D-DC3B9459BB4D}"/>
              </a:ext>
            </a:extLst>
          </p:cNvPr>
          <p:cNvSpPr>
            <a:spLocks noGrp="1"/>
          </p:cNvSpPr>
          <p:nvPr>
            <p:ph idx="1"/>
          </p:nvPr>
        </p:nvSpPr>
        <p:spPr>
          <a:xfrm>
            <a:off x="4370138" y="764372"/>
            <a:ext cx="7086600" cy="5216013"/>
          </a:xfrm>
        </p:spPr>
        <p:txBody>
          <a:bodyPr anchor="ctr">
            <a:normAutofit fontScale="92500" lnSpcReduction="10000"/>
          </a:bodyPr>
          <a:lstStyle/>
          <a:p>
            <a:r>
              <a:rPr lang="en-GB" sz="2000" dirty="0"/>
              <a:t>Gunshot &amp; Shell Casing – Unity Asset Store - </a:t>
            </a:r>
            <a:r>
              <a:rPr lang="en-GB" sz="2000" dirty="0">
                <a:hlinkClick r:id="rId2"/>
              </a:rPr>
              <a:t>https://assetstore.unity.com/packages/audio/sound-fx/weapons/weapon-soldier-sounds-pack-29662</a:t>
            </a:r>
            <a:endParaRPr lang="en-GB" sz="2000" dirty="0"/>
          </a:p>
          <a:p>
            <a:r>
              <a:rPr lang="en-GB" sz="2000" dirty="0"/>
              <a:t>Creepy Game Over Screen Music – Unity Asset Store - </a:t>
            </a:r>
            <a:r>
              <a:rPr lang="en-GB" sz="2000" dirty="0">
                <a:hlinkClick r:id="rId3"/>
              </a:rPr>
              <a:t>https://assetstore.unity.com/packages/audio/ambient/ambient-horror-sound-fx-free-64527</a:t>
            </a:r>
            <a:endParaRPr lang="en-GB" sz="2000" dirty="0"/>
          </a:p>
          <a:p>
            <a:r>
              <a:rPr lang="en-GB" sz="2000" dirty="0"/>
              <a:t>Ambient Cave Sounds – Online - </a:t>
            </a:r>
            <a:r>
              <a:rPr lang="en-GB" sz="2000" dirty="0">
                <a:hlinkClick r:id="rId4"/>
              </a:rPr>
              <a:t>https://www.zapsplat.com/sound-effect-category/caves/</a:t>
            </a:r>
            <a:endParaRPr lang="en-GB" sz="2000" dirty="0"/>
          </a:p>
          <a:p>
            <a:r>
              <a:rPr lang="en-GB" sz="2000" dirty="0"/>
              <a:t>Fire Particle Effect – Unity Asset Store - </a:t>
            </a:r>
            <a:r>
              <a:rPr lang="en-GB" sz="2000" dirty="0">
                <a:hlinkClick r:id="rId5"/>
              </a:rPr>
              <a:t>https://assetstore.unity.com/packages/3d/props/tools/low-poly-survival-essentials-109444</a:t>
            </a:r>
            <a:endParaRPr lang="en-GB" sz="2000" dirty="0"/>
          </a:p>
          <a:p>
            <a:r>
              <a:rPr lang="en-GB" sz="2000" dirty="0"/>
              <a:t>Muzzle Flash – Unity Asset Store - </a:t>
            </a:r>
            <a:r>
              <a:rPr lang="en-GB" sz="2000" dirty="0">
                <a:hlinkClick r:id="rId6"/>
              </a:rPr>
              <a:t>https://assetstore.unity.com/packages/3d/props/guns/modern-guns-handgun-129821</a:t>
            </a:r>
            <a:endParaRPr lang="en-GB" sz="2000" dirty="0"/>
          </a:p>
          <a:p>
            <a:r>
              <a:rPr lang="en-GB" sz="2000" dirty="0"/>
              <a:t>The code </a:t>
            </a:r>
            <a:r>
              <a:rPr lang="en-GB" sz="2000"/>
              <a:t>for synthesis </a:t>
            </a:r>
            <a:r>
              <a:rPr lang="en-GB" sz="2000" dirty="0"/>
              <a:t>using wave types other than a sine wave, in addition to the envelope/oscillation code was </a:t>
            </a:r>
            <a:r>
              <a:rPr lang="en-GB" sz="2000"/>
              <a:t>adapted from - </a:t>
            </a:r>
            <a:r>
              <a:rPr lang="en-GB" sz="2000">
                <a:hlinkClick r:id="rId7"/>
              </a:rPr>
              <a:t>https://github.com/SFML/SFML/wiki/Synth</a:t>
            </a:r>
            <a:endParaRPr lang="en-GB" sz="2000" dirty="0"/>
          </a:p>
        </p:txBody>
      </p:sp>
      <p:sp>
        <p:nvSpPr>
          <p:cNvPr id="4" name="TextBox 3">
            <a:extLst>
              <a:ext uri="{FF2B5EF4-FFF2-40B4-BE49-F238E27FC236}">
                <a16:creationId xmlns:a16="http://schemas.microsoft.com/office/drawing/2014/main" id="{3194AA86-525A-4050-9279-203F982C9400}"/>
              </a:ext>
            </a:extLst>
          </p:cNvPr>
          <p:cNvSpPr txBox="1"/>
          <p:nvPr/>
        </p:nvSpPr>
        <p:spPr>
          <a:xfrm>
            <a:off x="4370138" y="5980385"/>
            <a:ext cx="7138248" cy="646331"/>
          </a:xfrm>
          <a:prstGeom prst="rect">
            <a:avLst/>
          </a:prstGeom>
          <a:noFill/>
        </p:spPr>
        <p:txBody>
          <a:bodyPr wrap="square" rtlCol="0">
            <a:spAutoFit/>
          </a:bodyPr>
          <a:lstStyle/>
          <a:p>
            <a:r>
              <a:rPr lang="en-GB" dirty="0"/>
              <a:t>*All other art assets were created by me, and all other audio assets were either recorded or synthesised by me</a:t>
            </a:r>
          </a:p>
        </p:txBody>
      </p:sp>
    </p:spTree>
    <p:extLst>
      <p:ext uri="{BB962C8B-B14F-4D97-AF65-F5344CB8AC3E}">
        <p14:creationId xmlns:p14="http://schemas.microsoft.com/office/powerpoint/2010/main" val="2306725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CBC02232-1F37-41B8-BB3B-0680F388BD66}"/>
              </a:ext>
            </a:extLst>
          </p:cNvPr>
          <p:cNvSpPr>
            <a:spLocks noGrp="1"/>
          </p:cNvSpPr>
          <p:nvPr>
            <p:ph type="title"/>
          </p:nvPr>
        </p:nvSpPr>
        <p:spPr>
          <a:xfrm>
            <a:off x="685799" y="764373"/>
            <a:ext cx="3977639" cy="1600200"/>
          </a:xfrm>
        </p:spPr>
        <p:txBody>
          <a:bodyPr anchor="b">
            <a:normAutofit/>
          </a:bodyPr>
          <a:lstStyle/>
          <a:p>
            <a:pPr algn="l"/>
            <a:r>
              <a:rPr lang="en-GB" sz="3200" dirty="0"/>
              <a:t>Overview</a:t>
            </a:r>
          </a:p>
        </p:txBody>
      </p:sp>
      <p:sp>
        <p:nvSpPr>
          <p:cNvPr id="3" name="Content Placeholder 2">
            <a:extLst>
              <a:ext uri="{FF2B5EF4-FFF2-40B4-BE49-F238E27FC236}">
                <a16:creationId xmlns:a16="http://schemas.microsoft.com/office/drawing/2014/main" id="{0475AF73-47B7-4643-B39B-9CEEAC9CA35A}"/>
              </a:ext>
            </a:extLst>
          </p:cNvPr>
          <p:cNvSpPr>
            <a:spLocks noGrp="1"/>
          </p:cNvSpPr>
          <p:nvPr>
            <p:ph idx="1"/>
          </p:nvPr>
        </p:nvSpPr>
        <p:spPr>
          <a:xfrm>
            <a:off x="685800" y="2364573"/>
            <a:ext cx="3977639" cy="3854112"/>
          </a:xfrm>
        </p:spPr>
        <p:txBody>
          <a:bodyPr>
            <a:normAutofit/>
          </a:bodyPr>
          <a:lstStyle/>
          <a:p>
            <a:r>
              <a:rPr lang="en-GB" sz="1600" dirty="0"/>
              <a:t>This application is a small satirical horror-like game, inspired by “Death Trips” by Alberto Navarro.</a:t>
            </a:r>
          </a:p>
          <a:p>
            <a:r>
              <a:rPr lang="en-GB" sz="1600" dirty="0"/>
              <a:t>The primary focus of the game is on the use of audio to create a creepy atmosphere and unsettle the player. </a:t>
            </a:r>
          </a:p>
          <a:p>
            <a:r>
              <a:rPr lang="en-GB" sz="1600" dirty="0"/>
              <a:t>The gameplay itself is minimal, and is presented more as an interactive scene.</a:t>
            </a:r>
          </a:p>
        </p:txBody>
      </p:sp>
      <p:pic>
        <p:nvPicPr>
          <p:cNvPr id="6" name="Picture 5">
            <a:extLst>
              <a:ext uri="{FF2B5EF4-FFF2-40B4-BE49-F238E27FC236}">
                <a16:creationId xmlns:a16="http://schemas.microsoft.com/office/drawing/2014/main" id="{F9E13029-B582-4291-878A-4CC41D1653D2}"/>
              </a:ext>
            </a:extLst>
          </p:cNvPr>
          <p:cNvPicPr>
            <a:picLocks noChangeAspect="1"/>
          </p:cNvPicPr>
          <p:nvPr/>
        </p:nvPicPr>
        <p:blipFill rotWithShape="1">
          <a:blip r:embed="rId3"/>
          <a:srcRect l="11370" t="15549" r="11249" b="7845"/>
          <a:stretch/>
        </p:blipFill>
        <p:spPr>
          <a:xfrm>
            <a:off x="5782578" y="3429000"/>
            <a:ext cx="5401014" cy="3007643"/>
          </a:xfrm>
          <a:prstGeom prst="rect">
            <a:avLst/>
          </a:prstGeom>
        </p:spPr>
      </p:pic>
      <p:pic>
        <p:nvPicPr>
          <p:cNvPr id="5" name="Picture 4">
            <a:extLst>
              <a:ext uri="{FF2B5EF4-FFF2-40B4-BE49-F238E27FC236}">
                <a16:creationId xmlns:a16="http://schemas.microsoft.com/office/drawing/2014/main" id="{79688ED1-8CA7-4C14-9295-5A2B4029A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764373"/>
            <a:ext cx="5087592" cy="2585498"/>
          </a:xfrm>
          <a:prstGeom prst="rect">
            <a:avLst/>
          </a:prstGeom>
        </p:spPr>
      </p:pic>
    </p:spTree>
    <p:extLst>
      <p:ext uri="{BB962C8B-B14F-4D97-AF65-F5344CB8AC3E}">
        <p14:creationId xmlns:p14="http://schemas.microsoft.com/office/powerpoint/2010/main" val="2084160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529CFB1-4A36-4A05-8D7A-948E227731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3058D6-9435-4313-B840-38DE70E41AE1}"/>
              </a:ext>
            </a:extLst>
          </p:cNvPr>
          <p:cNvSpPr>
            <a:spLocks noGrp="1"/>
          </p:cNvSpPr>
          <p:nvPr>
            <p:ph idx="1"/>
          </p:nvPr>
        </p:nvSpPr>
        <p:spPr>
          <a:xfrm>
            <a:off x="965201" y="965201"/>
            <a:ext cx="5947496" cy="4923448"/>
          </a:xfrm>
        </p:spPr>
        <p:txBody>
          <a:bodyPr anchor="ctr">
            <a:normAutofit lnSpcReduction="10000"/>
          </a:bodyPr>
          <a:lstStyle/>
          <a:p>
            <a:r>
              <a:rPr lang="en-GB" sz="2000" dirty="0"/>
              <a:t>This application makes use of the following techniques:</a:t>
            </a:r>
          </a:p>
          <a:p>
            <a:pPr lvl="1"/>
            <a:r>
              <a:rPr lang="en-GB" dirty="0"/>
              <a:t>Recorded/Edited Audio.</a:t>
            </a:r>
          </a:p>
          <a:p>
            <a:pPr lvl="1"/>
            <a:r>
              <a:rPr lang="en-GB" dirty="0"/>
              <a:t>Implementation of basic audio techniques, operating on individual samples.</a:t>
            </a:r>
          </a:p>
          <a:p>
            <a:pPr lvl="1"/>
            <a:r>
              <a:rPr lang="en-GB" dirty="0"/>
              <a:t>Use of at least 3 basic audio effects in an appropriate context.</a:t>
            </a:r>
          </a:p>
          <a:p>
            <a:pPr lvl="1"/>
            <a:r>
              <a:rPr lang="en-GB" dirty="0"/>
              <a:t>Use of compressed audio file formats.</a:t>
            </a:r>
          </a:p>
          <a:p>
            <a:pPr lvl="1"/>
            <a:r>
              <a:rPr lang="en-GB" dirty="0"/>
              <a:t>Integration with audio middleware </a:t>
            </a:r>
          </a:p>
          <a:p>
            <a:pPr lvl="1"/>
            <a:r>
              <a:rPr lang="en-GB" dirty="0"/>
              <a:t>Making use of the audio facilities in a game engine (Unity).</a:t>
            </a:r>
          </a:p>
          <a:p>
            <a:pPr lvl="1"/>
            <a:r>
              <a:rPr lang="en-GB" dirty="0"/>
              <a:t>Dynamic Audio</a:t>
            </a:r>
          </a:p>
          <a:p>
            <a:pPr lvl="1"/>
            <a:r>
              <a:rPr lang="en-GB" dirty="0"/>
              <a:t>Synthesis of waveforms for music, sound effects and musical instruments.</a:t>
            </a:r>
          </a:p>
          <a:p>
            <a:pPr lvl="1"/>
            <a:r>
              <a:rPr lang="en-GB" dirty="0"/>
              <a:t>Use of spatial audio.</a:t>
            </a:r>
          </a:p>
          <a:p>
            <a:pPr lvl="1"/>
            <a:endParaRPr lang="en-GB" sz="1400" dirty="0"/>
          </a:p>
          <a:p>
            <a:pPr lvl="1"/>
            <a:endParaRPr lang="en-GB" sz="1400" dirty="0"/>
          </a:p>
        </p:txBody>
      </p:sp>
      <p:sp>
        <p:nvSpPr>
          <p:cNvPr id="10" name="Rectangle 9">
            <a:extLst>
              <a:ext uri="{FF2B5EF4-FFF2-40B4-BE49-F238E27FC236}">
                <a16:creationId xmlns:a16="http://schemas.microsoft.com/office/drawing/2014/main" id="{88783419-8188-4C50-BD8F-237B464B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788" y="1"/>
            <a:ext cx="4651212" cy="6858000"/>
          </a:xfrm>
          <a:prstGeom prst="rect">
            <a:avLst/>
          </a:prstGeom>
          <a:solidFill>
            <a:schemeClr val="accent1"/>
          </a:solidFill>
          <a:ln>
            <a:noFill/>
          </a:ln>
          <a:effectLst>
            <a:outerShdw blurRad="63500" dist="38100" dir="10800000" algn="l"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570D84C5-A105-4AB9-8C54-A26D13722D5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1" r="43746" b="531"/>
          <a:stretch/>
        </p:blipFill>
        <p:spPr>
          <a:xfrm rot="5400000" flipH="1" flipV="1">
            <a:off x="7521575" y="2187579"/>
            <a:ext cx="6857999" cy="2482850"/>
          </a:xfrm>
          <a:prstGeom prst="rect">
            <a:avLst/>
          </a:prstGeom>
        </p:spPr>
      </p:pic>
      <p:sp>
        <p:nvSpPr>
          <p:cNvPr id="2" name="Title 1">
            <a:extLst>
              <a:ext uri="{FF2B5EF4-FFF2-40B4-BE49-F238E27FC236}">
                <a16:creationId xmlns:a16="http://schemas.microsoft.com/office/drawing/2014/main" id="{1B565B7E-6B0E-4FD7-A135-CD98F379A311}"/>
              </a:ext>
            </a:extLst>
          </p:cNvPr>
          <p:cNvSpPr>
            <a:spLocks noGrp="1"/>
          </p:cNvSpPr>
          <p:nvPr>
            <p:ph type="title"/>
          </p:nvPr>
        </p:nvSpPr>
        <p:spPr>
          <a:xfrm>
            <a:off x="7877898" y="1327169"/>
            <a:ext cx="3646678" cy="4199513"/>
          </a:xfrm>
        </p:spPr>
        <p:txBody>
          <a:bodyPr>
            <a:normAutofit/>
          </a:bodyPr>
          <a:lstStyle/>
          <a:p>
            <a:pPr algn="l"/>
            <a:r>
              <a:rPr lang="en-GB">
                <a:solidFill>
                  <a:srgbClr val="FFFFFF"/>
                </a:solidFill>
              </a:rPr>
              <a:t>Audio Techniques</a:t>
            </a:r>
          </a:p>
        </p:txBody>
      </p:sp>
    </p:spTree>
    <p:extLst>
      <p:ext uri="{BB962C8B-B14F-4D97-AF65-F5344CB8AC3E}">
        <p14:creationId xmlns:p14="http://schemas.microsoft.com/office/powerpoint/2010/main" val="2287342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265557-625C-42F2-9E38-1649B7F7999E}"/>
              </a:ext>
            </a:extLst>
          </p:cNvPr>
          <p:cNvSpPr>
            <a:spLocks noGrp="1"/>
          </p:cNvSpPr>
          <p:nvPr>
            <p:ph type="title"/>
          </p:nvPr>
        </p:nvSpPr>
        <p:spPr>
          <a:xfrm>
            <a:off x="4090507" y="764373"/>
            <a:ext cx="7434070" cy="1474330"/>
          </a:xfrm>
        </p:spPr>
        <p:txBody>
          <a:bodyPr>
            <a:normAutofit/>
          </a:bodyPr>
          <a:lstStyle/>
          <a:p>
            <a:r>
              <a:rPr lang="en-GB" dirty="0"/>
              <a:t>Recorded/Edited Audio</a:t>
            </a:r>
          </a:p>
        </p:txBody>
      </p:sp>
      <p:sp>
        <p:nvSpPr>
          <p:cNvPr id="10" name="Rectangle 9">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FF525AAA-82CE-4027-A26C-B0EFFD856F2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1" r="43746" b="531"/>
          <a:stretch/>
        </p:blipFill>
        <p:spPr>
          <a:xfrm rot="5400000" flipH="1" flipV="1">
            <a:off x="-1265719" y="2187575"/>
            <a:ext cx="6857999" cy="2482850"/>
          </a:xfrm>
          <a:prstGeom prst="rect">
            <a:avLst/>
          </a:prstGeom>
        </p:spPr>
      </p:pic>
      <p:sp>
        <p:nvSpPr>
          <p:cNvPr id="7" name="Content Placeholder 2">
            <a:extLst>
              <a:ext uri="{FF2B5EF4-FFF2-40B4-BE49-F238E27FC236}">
                <a16:creationId xmlns:a16="http://schemas.microsoft.com/office/drawing/2014/main" id="{315EEA6D-6370-4523-8C51-8A08201E73C0}"/>
              </a:ext>
            </a:extLst>
          </p:cNvPr>
          <p:cNvSpPr>
            <a:spLocks noGrp="1"/>
          </p:cNvSpPr>
          <p:nvPr>
            <p:ph idx="1"/>
          </p:nvPr>
        </p:nvSpPr>
        <p:spPr>
          <a:xfrm>
            <a:off x="4090507" y="2238704"/>
            <a:ext cx="7454077" cy="3979982"/>
          </a:xfrm>
        </p:spPr>
        <p:txBody>
          <a:bodyPr>
            <a:normAutofit fontScale="77500" lnSpcReduction="20000"/>
          </a:bodyPr>
          <a:lstStyle/>
          <a:p>
            <a:r>
              <a:rPr lang="en-GB" sz="2000" dirty="0"/>
              <a:t>Both the dirt and water footsteps were recorded audio that was edited in Audacity.</a:t>
            </a:r>
          </a:p>
          <a:p>
            <a:r>
              <a:rPr lang="en-GB" sz="2000" dirty="0"/>
              <a:t>The dirt footsteps were recorded at the university with the recorder by walking in gravel.</a:t>
            </a:r>
          </a:p>
          <a:p>
            <a:r>
              <a:rPr lang="en-GB" sz="2000" dirty="0"/>
              <a:t>The water footsteps were recorded in a slightly filled bathtub using a phone.</a:t>
            </a:r>
          </a:p>
          <a:p>
            <a:r>
              <a:rPr lang="en-GB" sz="2000" dirty="0"/>
              <a:t>Both recordings had each individual step sound separated and exported to allow each step to be randomly chosen each time to disguise the repetition. </a:t>
            </a:r>
          </a:p>
          <a:p>
            <a:r>
              <a:rPr lang="en-GB" sz="2000" dirty="0"/>
              <a:t>Additionally, the water footsteps were pitched down a couple of octaves to produce a deeper sound, giving the impression of a larger body of water.</a:t>
            </a:r>
          </a:p>
          <a:p>
            <a:r>
              <a:rPr lang="en-GB" sz="2000" dirty="0"/>
              <a:t>The heartbeat sounds were created using a jar lid and was recorded on a phone, with Audacity being used to separate each beat.</a:t>
            </a:r>
          </a:p>
          <a:p>
            <a:r>
              <a:rPr lang="en-GB" sz="2000" dirty="0"/>
              <a:t>The fire sound was created in the university with the recorders by rustling some paper. Audacity was used to increase the amplitude on the clip to make it louder in game.</a:t>
            </a:r>
          </a:p>
        </p:txBody>
      </p:sp>
    </p:spTree>
    <p:extLst>
      <p:ext uri="{BB962C8B-B14F-4D97-AF65-F5344CB8AC3E}">
        <p14:creationId xmlns:p14="http://schemas.microsoft.com/office/powerpoint/2010/main" val="71207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BD2399-7475-404C-BAC9-E55E16769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D748104-6E76-4AD9-9940-82154F97E7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8803D98C-FC43-4DE6-A188-CE490D1A1633}"/>
              </a:ext>
            </a:extLst>
          </p:cNvPr>
          <p:cNvSpPr>
            <a:spLocks noGrp="1"/>
          </p:cNvSpPr>
          <p:nvPr>
            <p:ph type="title"/>
          </p:nvPr>
        </p:nvSpPr>
        <p:spPr>
          <a:xfrm>
            <a:off x="685800" y="1066163"/>
            <a:ext cx="3306744" cy="5148371"/>
          </a:xfrm>
        </p:spPr>
        <p:txBody>
          <a:bodyPr>
            <a:normAutofit/>
          </a:bodyPr>
          <a:lstStyle/>
          <a:p>
            <a:r>
              <a:rPr lang="en-GB" sz="3200"/>
              <a:t>Basic Audio Effects (Uses)</a:t>
            </a:r>
          </a:p>
        </p:txBody>
      </p:sp>
      <p:graphicFrame>
        <p:nvGraphicFramePr>
          <p:cNvPr id="5" name="Content Placeholder 2">
            <a:extLst>
              <a:ext uri="{FF2B5EF4-FFF2-40B4-BE49-F238E27FC236}">
                <a16:creationId xmlns:a16="http://schemas.microsoft.com/office/drawing/2014/main" id="{E9558533-54A5-4E61-B25D-19D0DB01C01E}"/>
              </a:ext>
            </a:extLst>
          </p:cNvPr>
          <p:cNvGraphicFramePr>
            <a:graphicFrameLocks noGrp="1"/>
          </p:cNvGraphicFramePr>
          <p:nvPr>
            <p:ph idx="1"/>
            <p:extLst>
              <p:ext uri="{D42A27DB-BD31-4B8C-83A1-F6EECF244321}">
                <p14:modId xmlns:p14="http://schemas.microsoft.com/office/powerpoint/2010/main" val="4018687340"/>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74081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3D98C-FC43-4DE6-A188-CE490D1A1633}"/>
              </a:ext>
            </a:extLst>
          </p:cNvPr>
          <p:cNvSpPr>
            <a:spLocks noGrp="1"/>
          </p:cNvSpPr>
          <p:nvPr>
            <p:ph type="title"/>
          </p:nvPr>
        </p:nvSpPr>
        <p:spPr>
          <a:xfrm>
            <a:off x="2895600" y="764373"/>
            <a:ext cx="8610600" cy="1293028"/>
          </a:xfrm>
        </p:spPr>
        <p:txBody>
          <a:bodyPr>
            <a:normAutofit/>
          </a:bodyPr>
          <a:lstStyle/>
          <a:p>
            <a:r>
              <a:rPr lang="en-GB" dirty="0"/>
              <a:t>Basic Audio Effects (Implementation)</a:t>
            </a:r>
          </a:p>
        </p:txBody>
      </p:sp>
      <p:sp>
        <p:nvSpPr>
          <p:cNvPr id="3" name="Content Placeholder 2">
            <a:extLst>
              <a:ext uri="{FF2B5EF4-FFF2-40B4-BE49-F238E27FC236}">
                <a16:creationId xmlns:a16="http://schemas.microsoft.com/office/drawing/2014/main" id="{673EAEA1-4457-493D-BEF8-A6C006FE7FD1}"/>
              </a:ext>
            </a:extLst>
          </p:cNvPr>
          <p:cNvSpPr>
            <a:spLocks noGrp="1"/>
          </p:cNvSpPr>
          <p:nvPr>
            <p:ph idx="1"/>
          </p:nvPr>
        </p:nvSpPr>
        <p:spPr>
          <a:xfrm>
            <a:off x="677333" y="2194560"/>
            <a:ext cx="5816600" cy="4024125"/>
          </a:xfrm>
        </p:spPr>
        <p:txBody>
          <a:bodyPr>
            <a:normAutofit fontScale="92500" lnSpcReduction="10000"/>
          </a:bodyPr>
          <a:lstStyle/>
          <a:p>
            <a:r>
              <a:rPr lang="en-GB" sz="1800" dirty="0"/>
              <a:t>The application makes use of a custom audio manager static script. This contains many utility functions for manipulating an existing audio clip on a sample by sample basis.</a:t>
            </a:r>
          </a:p>
          <a:p>
            <a:r>
              <a:rPr lang="en-GB" sz="1800" dirty="0"/>
              <a:t>The low pass filter function takes the samples list and filters out the higher frequencies, this is useful when producing the echo effect to give the impression of the source getting further away.</a:t>
            </a:r>
          </a:p>
          <a:p>
            <a:r>
              <a:rPr lang="en-GB" sz="1800" dirty="0"/>
              <a:t>The delay function takes the samples list and a delay value which is primarily used in the echo effect to add the filtered version of the sound after the given delay.</a:t>
            </a:r>
          </a:p>
          <a:p>
            <a:r>
              <a:rPr lang="en-GB" sz="1800" dirty="0"/>
              <a:t>Attenuation mainly takes place with synthesised sounds, however does also prove useful with the echo effect also, as it lowers the amplitude of sound wave.</a:t>
            </a:r>
          </a:p>
        </p:txBody>
      </p:sp>
      <p:pic>
        <p:nvPicPr>
          <p:cNvPr id="4" name="Picture 3">
            <a:extLst>
              <a:ext uri="{FF2B5EF4-FFF2-40B4-BE49-F238E27FC236}">
                <a16:creationId xmlns:a16="http://schemas.microsoft.com/office/drawing/2014/main" id="{F4BF468B-F835-4C50-AE38-C818F010D782}"/>
              </a:ext>
            </a:extLst>
          </p:cNvPr>
          <p:cNvPicPr>
            <a:picLocks noChangeAspect="1"/>
          </p:cNvPicPr>
          <p:nvPr/>
        </p:nvPicPr>
        <p:blipFill rotWithShape="1">
          <a:blip r:embed="rId2"/>
          <a:srcRect l="9740" t="20340" r="29718" b="22153"/>
          <a:stretch/>
        </p:blipFill>
        <p:spPr>
          <a:xfrm>
            <a:off x="6493933" y="2736391"/>
            <a:ext cx="5503436" cy="2940461"/>
          </a:xfrm>
          <a:prstGeom prst="rect">
            <a:avLst/>
          </a:prstGeom>
        </p:spPr>
      </p:pic>
    </p:spTree>
    <p:extLst>
      <p:ext uri="{BB962C8B-B14F-4D97-AF65-F5344CB8AC3E}">
        <p14:creationId xmlns:p14="http://schemas.microsoft.com/office/powerpoint/2010/main" val="4239100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2332A-87E0-4AF6-84FA-2175F420064B}"/>
              </a:ext>
            </a:extLst>
          </p:cNvPr>
          <p:cNvSpPr>
            <a:spLocks noGrp="1"/>
          </p:cNvSpPr>
          <p:nvPr>
            <p:ph type="title"/>
          </p:nvPr>
        </p:nvSpPr>
        <p:spPr>
          <a:xfrm>
            <a:off x="2895600" y="764373"/>
            <a:ext cx="8610600" cy="1293028"/>
          </a:xfrm>
        </p:spPr>
        <p:txBody>
          <a:bodyPr>
            <a:normAutofit/>
          </a:bodyPr>
          <a:lstStyle/>
          <a:p>
            <a:r>
              <a:rPr lang="en-GB"/>
              <a:t>Synthesised Audio</a:t>
            </a:r>
            <a:endParaRPr lang="en-GB" dirty="0"/>
          </a:p>
        </p:txBody>
      </p:sp>
      <p:sp>
        <p:nvSpPr>
          <p:cNvPr id="3" name="Content Placeholder 2">
            <a:extLst>
              <a:ext uri="{FF2B5EF4-FFF2-40B4-BE49-F238E27FC236}">
                <a16:creationId xmlns:a16="http://schemas.microsoft.com/office/drawing/2014/main" id="{81A6292D-54C1-4DDF-B554-AFC961E4B631}"/>
              </a:ext>
            </a:extLst>
          </p:cNvPr>
          <p:cNvSpPr>
            <a:spLocks noGrp="1"/>
          </p:cNvSpPr>
          <p:nvPr>
            <p:ph idx="1"/>
          </p:nvPr>
        </p:nvSpPr>
        <p:spPr>
          <a:xfrm>
            <a:off x="677333" y="1614790"/>
            <a:ext cx="5816600" cy="4603895"/>
          </a:xfrm>
        </p:spPr>
        <p:txBody>
          <a:bodyPr>
            <a:normAutofit fontScale="77500" lnSpcReduction="20000"/>
          </a:bodyPr>
          <a:lstStyle/>
          <a:p>
            <a:r>
              <a:rPr lang="en-GB" sz="2400" dirty="0"/>
              <a:t>The music at the climax of the game was created using a fluctuating scale of music notes and a saw tooth wave. This erratic note shift combined with the sharpness of the wave throws the player off-balance when contrasted with the relative calmness of the scene thus far.</a:t>
            </a:r>
          </a:p>
          <a:p>
            <a:r>
              <a:rPr lang="en-GB" sz="2400" dirty="0"/>
              <a:t>The win/lose sound is synthesised using a sine wave and 3 notes on a major scale for the win sound to create a happy tone, and a minor scale for the lose sound to create a sad tone.</a:t>
            </a:r>
          </a:p>
          <a:p>
            <a:r>
              <a:rPr lang="en-GB" sz="2400" dirty="0"/>
              <a:t>The harmonica is synthesised using a square wave for the base and harmonic components, and some pseudorandom noise for the noise component. The base layer uses the given note, while the harmonics and noise use the given note, one octave up. These components are then mixed to produce the finished result.</a:t>
            </a:r>
          </a:p>
        </p:txBody>
      </p:sp>
      <p:pic>
        <p:nvPicPr>
          <p:cNvPr id="7" name="Graphic 6" descr="Music">
            <a:extLst>
              <a:ext uri="{FF2B5EF4-FFF2-40B4-BE49-F238E27FC236}">
                <a16:creationId xmlns:a16="http://schemas.microsoft.com/office/drawing/2014/main" id="{75E3E859-5EE1-4138-9A4D-2E614CC3D9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25931" y="2272748"/>
            <a:ext cx="3639337" cy="3639337"/>
          </a:xfrm>
          <a:prstGeom prst="rect">
            <a:avLst/>
          </a:prstGeom>
        </p:spPr>
      </p:pic>
    </p:spTree>
    <p:extLst>
      <p:ext uri="{BB962C8B-B14F-4D97-AF65-F5344CB8AC3E}">
        <p14:creationId xmlns:p14="http://schemas.microsoft.com/office/powerpoint/2010/main" val="4071417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73492A51-FBE4-4B2C-8DCD-54F204AA6E07}"/>
              </a:ext>
            </a:extLst>
          </p:cNvPr>
          <p:cNvSpPr>
            <a:spLocks noGrp="1"/>
          </p:cNvSpPr>
          <p:nvPr>
            <p:ph type="title"/>
          </p:nvPr>
        </p:nvSpPr>
        <p:spPr>
          <a:xfrm>
            <a:off x="665922" y="987287"/>
            <a:ext cx="3548269" cy="4697896"/>
          </a:xfrm>
        </p:spPr>
        <p:txBody>
          <a:bodyPr>
            <a:normAutofit/>
          </a:bodyPr>
          <a:lstStyle/>
          <a:p>
            <a:r>
              <a:rPr lang="en-GB" sz="3600"/>
              <a:t>Dynamic Audio</a:t>
            </a:r>
          </a:p>
        </p:txBody>
      </p:sp>
      <p:sp>
        <p:nvSpPr>
          <p:cNvPr id="3" name="Content Placeholder 2">
            <a:extLst>
              <a:ext uri="{FF2B5EF4-FFF2-40B4-BE49-F238E27FC236}">
                <a16:creationId xmlns:a16="http://schemas.microsoft.com/office/drawing/2014/main" id="{93C9BE31-DA7E-47A5-B63E-BEDE86C67E85}"/>
              </a:ext>
            </a:extLst>
          </p:cNvPr>
          <p:cNvSpPr>
            <a:spLocks noGrp="1"/>
          </p:cNvSpPr>
          <p:nvPr>
            <p:ph idx="1"/>
          </p:nvPr>
        </p:nvSpPr>
        <p:spPr>
          <a:xfrm>
            <a:off x="5057825" y="987287"/>
            <a:ext cx="5755949" cy="4697895"/>
          </a:xfrm>
        </p:spPr>
        <p:txBody>
          <a:bodyPr anchor="ctr">
            <a:normAutofit fontScale="92500" lnSpcReduction="20000"/>
          </a:bodyPr>
          <a:lstStyle/>
          <a:p>
            <a:r>
              <a:rPr lang="en-GB" sz="2800" dirty="0"/>
              <a:t>The footsteps are randomised each for each step and will change depending on the surface the player is walking on. </a:t>
            </a:r>
          </a:p>
          <a:p>
            <a:r>
              <a:rPr lang="en-GB" sz="2800" dirty="0"/>
              <a:t>The dirt and water footsteps are stored in different lists, so if the player moves from dirt to water, the list being used to select the footstep is changed.</a:t>
            </a:r>
          </a:p>
          <a:p>
            <a:r>
              <a:rPr lang="en-GB" sz="2800" dirty="0"/>
              <a:t>As the fire burns out, the speed of the heartbeat sounds increase to imitate the players heartrate increasing which instils a sense of panic in the player.</a:t>
            </a:r>
          </a:p>
        </p:txBody>
      </p:sp>
    </p:spTree>
    <p:extLst>
      <p:ext uri="{BB962C8B-B14F-4D97-AF65-F5344CB8AC3E}">
        <p14:creationId xmlns:p14="http://schemas.microsoft.com/office/powerpoint/2010/main" val="1550886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913E8FB5-3FFE-4E9E-8E19-AC396CE73191}"/>
              </a:ext>
            </a:extLst>
          </p:cNvPr>
          <p:cNvSpPr>
            <a:spLocks noGrp="1"/>
          </p:cNvSpPr>
          <p:nvPr>
            <p:ph type="title"/>
          </p:nvPr>
        </p:nvSpPr>
        <p:spPr>
          <a:xfrm>
            <a:off x="665922" y="987287"/>
            <a:ext cx="3548269" cy="4697896"/>
          </a:xfrm>
        </p:spPr>
        <p:txBody>
          <a:bodyPr>
            <a:normAutofit/>
          </a:bodyPr>
          <a:lstStyle/>
          <a:p>
            <a:r>
              <a:rPr lang="en-GB" sz="3600"/>
              <a:t>Spatial Audio</a:t>
            </a:r>
          </a:p>
        </p:txBody>
      </p:sp>
      <p:sp>
        <p:nvSpPr>
          <p:cNvPr id="3" name="Content Placeholder 2">
            <a:extLst>
              <a:ext uri="{FF2B5EF4-FFF2-40B4-BE49-F238E27FC236}">
                <a16:creationId xmlns:a16="http://schemas.microsoft.com/office/drawing/2014/main" id="{E71A5E38-C883-414C-AB3A-31D807A72F1B}"/>
              </a:ext>
            </a:extLst>
          </p:cNvPr>
          <p:cNvSpPr>
            <a:spLocks noGrp="1"/>
          </p:cNvSpPr>
          <p:nvPr>
            <p:ph idx="1"/>
          </p:nvPr>
        </p:nvSpPr>
        <p:spPr>
          <a:xfrm>
            <a:off x="5057825" y="987287"/>
            <a:ext cx="5755949" cy="4697895"/>
          </a:xfrm>
        </p:spPr>
        <p:txBody>
          <a:bodyPr anchor="ctr">
            <a:normAutofit lnSpcReduction="10000"/>
          </a:bodyPr>
          <a:lstStyle/>
          <a:p>
            <a:r>
              <a:rPr lang="en-GB" sz="2800" dirty="0"/>
              <a:t>Steam Audio is used to create the spatial audio in the game. This makes the audio sources such as the campfire and harmonica, binaural and results in their volume varying depending on the distance to the listener. </a:t>
            </a:r>
          </a:p>
          <a:p>
            <a:r>
              <a:rPr lang="en-GB" sz="2800" dirty="0"/>
              <a:t>It creates more realistic reverbs within the scene geometry and results in sounds being muffled if blocked by some geometry</a:t>
            </a:r>
            <a:r>
              <a:rPr lang="en-GB" sz="1800" dirty="0"/>
              <a:t>.</a:t>
            </a:r>
          </a:p>
        </p:txBody>
      </p:sp>
    </p:spTree>
    <p:extLst>
      <p:ext uri="{BB962C8B-B14F-4D97-AF65-F5344CB8AC3E}">
        <p14:creationId xmlns:p14="http://schemas.microsoft.com/office/powerpoint/2010/main" val="48566740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otalTime>55</TotalTime>
  <Words>1047</Words>
  <Application>Microsoft Office PowerPoint</Application>
  <PresentationFormat>Widescreen</PresentationFormat>
  <Paragraphs>58</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Century Gothic</vt:lpstr>
      <vt:lpstr>Vapor Trail</vt:lpstr>
      <vt:lpstr>CMP407: Audio Programming</vt:lpstr>
      <vt:lpstr>Overview</vt:lpstr>
      <vt:lpstr>Audio Techniques</vt:lpstr>
      <vt:lpstr>Recorded/Edited Audio</vt:lpstr>
      <vt:lpstr>Basic Audio Effects (Uses)</vt:lpstr>
      <vt:lpstr>Basic Audio Effects (Implementation)</vt:lpstr>
      <vt:lpstr>Synthesised Audio</vt:lpstr>
      <vt:lpstr>Dynamic Audio</vt:lpstr>
      <vt:lpstr>Spatial Audio</vt:lpstr>
      <vt:lpstr>Compressed Audio Format</vt:lpstr>
      <vt:lpstr>Imported Assets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CMP404: Audio Programming</dc:title>
  <dc:creator>Brodie Templeton</dc:creator>
  <cp:lastModifiedBy>Brodie Templeton</cp:lastModifiedBy>
  <cp:revision>6</cp:revision>
  <dcterms:created xsi:type="dcterms:W3CDTF">2019-12-09T23:14:45Z</dcterms:created>
  <dcterms:modified xsi:type="dcterms:W3CDTF">2019-12-10T01:06:54Z</dcterms:modified>
</cp:coreProperties>
</file>